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89" r:id="rId6"/>
    <p:sldId id="384" r:id="rId7"/>
    <p:sldId id="392" r:id="rId8"/>
    <p:sldId id="277" r:id="rId9"/>
    <p:sldId id="393" r:id="rId10"/>
    <p:sldId id="394" r:id="rId11"/>
    <p:sldId id="278" r:id="rId12"/>
    <p:sldId id="396" r:id="rId13"/>
    <p:sldId id="279" r:id="rId14"/>
    <p:sldId id="395" r:id="rId15"/>
    <p:sldId id="397" r:id="rId16"/>
    <p:sldId id="391" r:id="rId17"/>
    <p:sldId id="3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Scrum-agile Approach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Richard Wood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450"/>
            <a:ext cx="3566160" cy="338455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 Waterfall Model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Placeholder 4" descr="A picture containing nature, outdoor, mountain&#10;&#10;Description automatically generated">
            <a:extLst>
              <a:ext uri="{FF2B5EF4-FFF2-40B4-BE49-F238E27FC236}">
                <a16:creationId xmlns:a16="http://schemas.microsoft.com/office/drawing/2014/main" id="{D1CEB644-2796-EB69-3CBB-E96BFB2B40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40E7C-807D-6048-FCD8-207766B1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FDD9-B9C2-C327-D23E-33F54F8E5695}"/>
              </a:ext>
            </a:extLst>
          </p:cNvPr>
          <p:cNvSpPr txBox="1"/>
          <p:nvPr/>
        </p:nvSpPr>
        <p:spPr>
          <a:xfrm>
            <a:off x="3838755" y="30191"/>
            <a:ext cx="681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WATERFALL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90273-D052-2E60-C3CF-8047DAB9F9FC}"/>
              </a:ext>
            </a:extLst>
          </p:cNvPr>
          <p:cNvSpPr txBox="1"/>
          <p:nvPr/>
        </p:nvSpPr>
        <p:spPr>
          <a:xfrm>
            <a:off x="1716656" y="278189"/>
            <a:ext cx="732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Composes of seven non-overlapping stages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BD509-0AA3-723D-C7F0-6D4F5CE48ADC}"/>
              </a:ext>
            </a:extLst>
          </p:cNvPr>
          <p:cNvSpPr txBox="1"/>
          <p:nvPr/>
        </p:nvSpPr>
        <p:spPr>
          <a:xfrm>
            <a:off x="0" y="1077814"/>
            <a:ext cx="7677510" cy="445019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Requirements:  Defining and planning the project without specific processes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Analysis: System specifications are analyzed to generate product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Design: design specification document is created to outline technical design requirements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Coding/Implementation: Source code is developed using prior documents, models, and requirements from prior stages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Testing: QA, unit, system, and beta tests take place to report issues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Operation/Deployment: When the product is ruled complete, it is deployed live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Maintenance: An indefinite stage to improve, update and enhance the product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718C38-16BA-A023-29EA-982C82A1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0" y="1595886"/>
            <a:ext cx="4267560" cy="34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5AB9-CA89-073E-9386-A2027DD4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11" y="0"/>
            <a:ext cx="10370178" cy="733245"/>
          </a:xfrm>
        </p:spPr>
        <p:txBody>
          <a:bodyPr/>
          <a:lstStyle/>
          <a:p>
            <a:pPr algn="ctr"/>
            <a:r>
              <a:rPr lang="en-US" dirty="0"/>
              <a:t>Which methodology to choose?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A23F1-5B7E-AD24-FE93-80821AED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8" name="Conector reto 7">
            <a:extLst>
              <a:ext uri="{FF2B5EF4-FFF2-40B4-BE49-F238E27FC236}">
                <a16:creationId xmlns:a16="http://schemas.microsoft.com/office/drawing/2014/main" id="{BFA8344D-B13B-4640-92C8-2AE2F1B7B7FF}"/>
              </a:ext>
            </a:extLst>
          </p:cNvPr>
          <p:cNvSpPr/>
          <p:nvPr/>
        </p:nvSpPr>
        <p:spPr>
          <a:xfrm rot="5400000">
            <a:off x="529312" y="4249274"/>
            <a:ext cx="438912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E71224"/>
              </a:solidFill>
            </a:endParaRPr>
          </a:p>
        </p:txBody>
      </p:sp>
      <p:sp>
        <p:nvSpPr>
          <p:cNvPr id="14" name="Conector reto 7">
            <a:extLst>
              <a:ext uri="{FF2B5EF4-FFF2-40B4-BE49-F238E27FC236}">
                <a16:creationId xmlns:a16="http://schemas.microsoft.com/office/drawing/2014/main" id="{048CBFFF-6BB3-C89D-C1BA-1CF17288B069}"/>
              </a:ext>
            </a:extLst>
          </p:cNvPr>
          <p:cNvSpPr/>
          <p:nvPr/>
        </p:nvSpPr>
        <p:spPr>
          <a:xfrm rot="5400000">
            <a:off x="6720203" y="4249274"/>
            <a:ext cx="438912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s-ES">
              <a:solidFill>
                <a:srgbClr val="E71224"/>
              </a:solidFill>
            </a:endParaRPr>
          </a:p>
        </p:txBody>
      </p:sp>
      <p:pic>
        <p:nvPicPr>
          <p:cNvPr id="16" name="Picture 15" descr="A picture containing nature, outdoor, mountain&#10;&#10;Description automatically generated">
            <a:extLst>
              <a:ext uri="{FF2B5EF4-FFF2-40B4-BE49-F238E27FC236}">
                <a16:creationId xmlns:a16="http://schemas.microsoft.com/office/drawing/2014/main" id="{2F48DC8B-4668-30FE-9A8E-27DE9922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514" y="231190"/>
            <a:ext cx="1078916" cy="1618374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2CF95CDC-94E7-C6CB-4C68-48FAAA97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8" y="134278"/>
            <a:ext cx="1780223" cy="1401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D47B74-E829-EEEA-1E60-D98896AF8606}"/>
              </a:ext>
            </a:extLst>
          </p:cNvPr>
          <p:cNvSpPr txBox="1"/>
          <p:nvPr/>
        </p:nvSpPr>
        <p:spPr>
          <a:xfrm>
            <a:off x="1337094" y="1664898"/>
            <a:ext cx="332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                  CONS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EB5A2F-E739-FEC3-D3E6-9D5747D4B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058" y="1664898"/>
            <a:ext cx="3383573" cy="493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5C0014-2C2D-F297-180D-9A2F1FE56CD4}"/>
              </a:ext>
            </a:extLst>
          </p:cNvPr>
          <p:cNvSpPr txBox="1"/>
          <p:nvPr/>
        </p:nvSpPr>
        <p:spPr>
          <a:xfrm>
            <a:off x="141708" y="2158717"/>
            <a:ext cx="2308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</a:t>
            </a:r>
          </a:p>
          <a:p>
            <a:endParaRPr lang="en-US" dirty="0"/>
          </a:p>
          <a:p>
            <a:r>
              <a:rPr lang="en-US" dirty="0"/>
              <a:t>Large projects are divided into manageable sprints</a:t>
            </a:r>
          </a:p>
          <a:p>
            <a:endParaRPr lang="en-US" dirty="0"/>
          </a:p>
          <a:p>
            <a:r>
              <a:rPr lang="en-US" dirty="0"/>
              <a:t>Clear visibility with scrum events</a:t>
            </a:r>
          </a:p>
          <a:p>
            <a:endParaRPr lang="en-US" dirty="0"/>
          </a:p>
          <a:p>
            <a:r>
              <a:rPr lang="en-US" dirty="0"/>
              <a:t>Adopts feedback from customers and stakeholders</a:t>
            </a:r>
          </a:p>
          <a:p>
            <a:endParaRPr lang="en-US" dirty="0"/>
          </a:p>
          <a:p>
            <a:r>
              <a:rPr lang="en-US" dirty="0"/>
              <a:t>Effective use of time and resources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E5457-269D-7C1C-D0B4-2F2DE8BC94FF}"/>
              </a:ext>
            </a:extLst>
          </p:cNvPr>
          <p:cNvSpPr txBox="1"/>
          <p:nvPr/>
        </p:nvSpPr>
        <p:spPr>
          <a:xfrm>
            <a:off x="2997843" y="2158716"/>
            <a:ext cx="2308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responsibilities</a:t>
            </a:r>
          </a:p>
          <a:p>
            <a:endParaRPr lang="en-US" dirty="0"/>
          </a:p>
          <a:p>
            <a:r>
              <a:rPr lang="en-US" dirty="0"/>
              <a:t>Lack of definite end-date</a:t>
            </a:r>
          </a:p>
          <a:p>
            <a:endParaRPr lang="en-US" dirty="0"/>
          </a:p>
          <a:p>
            <a:r>
              <a:rPr lang="en-US" dirty="0"/>
              <a:t>Only works when team members are committed and communicate </a:t>
            </a:r>
          </a:p>
          <a:p>
            <a:endParaRPr lang="en-US" dirty="0"/>
          </a:p>
          <a:p>
            <a:r>
              <a:rPr lang="en-US" dirty="0"/>
              <a:t>Team members leaving in the middle of a sprint can cause negative impact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27A5B-ECA0-E295-F428-FE1C647A08EE}"/>
              </a:ext>
            </a:extLst>
          </p:cNvPr>
          <p:cNvSpPr txBox="1"/>
          <p:nvPr/>
        </p:nvSpPr>
        <p:spPr>
          <a:xfrm>
            <a:off x="6692056" y="2158715"/>
            <a:ext cx="2308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Upfront documentation and planning stages</a:t>
            </a:r>
          </a:p>
          <a:p>
            <a:endParaRPr lang="en-US" dirty="0"/>
          </a:p>
          <a:p>
            <a:r>
              <a:rPr lang="en-US" dirty="0"/>
              <a:t>Disciplined organization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endParaRPr lang="en-US" dirty="0"/>
          </a:p>
          <a:p>
            <a:r>
              <a:rPr lang="en-US" dirty="0"/>
              <a:t>Defined milestones and deadlines</a:t>
            </a:r>
          </a:p>
          <a:p>
            <a:endParaRPr lang="en-US" dirty="0"/>
          </a:p>
          <a:p>
            <a:r>
              <a:rPr lang="en-US" dirty="0"/>
              <a:t>Good coding habits to define before design then 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61C05-C98A-E1C6-9C07-891FE0C42F41}"/>
              </a:ext>
            </a:extLst>
          </p:cNvPr>
          <p:cNvSpPr txBox="1"/>
          <p:nvPr/>
        </p:nvSpPr>
        <p:spPr>
          <a:xfrm>
            <a:off x="9118857" y="2158714"/>
            <a:ext cx="2931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adaptative</a:t>
            </a:r>
          </a:p>
          <a:p>
            <a:endParaRPr lang="en-US" dirty="0"/>
          </a:p>
          <a:p>
            <a:r>
              <a:rPr lang="en-US" dirty="0"/>
              <a:t>Ignores customer feedback</a:t>
            </a:r>
          </a:p>
          <a:p>
            <a:endParaRPr lang="en-US" dirty="0"/>
          </a:p>
          <a:p>
            <a:r>
              <a:rPr lang="en-US" dirty="0"/>
              <a:t>Does not work when a project changes</a:t>
            </a:r>
          </a:p>
          <a:p>
            <a:endParaRPr lang="en-US" dirty="0"/>
          </a:p>
          <a:p>
            <a:r>
              <a:rPr lang="en-US" dirty="0"/>
              <a:t>Reduces efficiency by the stages not overlapping</a:t>
            </a:r>
          </a:p>
          <a:p>
            <a:endParaRPr lang="en-US" dirty="0"/>
          </a:p>
          <a:p>
            <a:r>
              <a:rPr lang="en-US" dirty="0"/>
              <a:t>No working product is available until the late stages</a:t>
            </a:r>
          </a:p>
          <a:p>
            <a:endParaRPr lang="en-US" dirty="0"/>
          </a:p>
          <a:p>
            <a:r>
              <a:rPr lang="en-US" dirty="0"/>
              <a:t>Not ideal for complex high-risk projects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Richard Wood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259-0B5B-3B30-84CA-0C812AA00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541" y="196900"/>
            <a:ext cx="8782918" cy="986227"/>
          </a:xfrm>
        </p:spPr>
        <p:txBody>
          <a:bodyPr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36087-8944-DD2E-D016-E4D70462E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03" y="1394961"/>
            <a:ext cx="10482322" cy="4988586"/>
          </a:xfrm>
        </p:spPr>
        <p:txBody>
          <a:bodyPr/>
          <a:lstStyle/>
          <a:p>
            <a:r>
              <a:rPr lang="en-US" sz="1600" i="1" dirty="0">
                <a:effectLst/>
              </a:rPr>
              <a:t>5 scrum phases for Project Management (plus benefits)</a:t>
            </a:r>
            <a:r>
              <a:rPr lang="en-US" sz="1600" dirty="0">
                <a:effectLst/>
              </a:rPr>
              <a:t>. Indeed Career Guide. (n.d.). Retrieved August 14, 2022, from https://www.indeed.com/career-advice/career-development/scrum-phases </a:t>
            </a:r>
          </a:p>
          <a:p>
            <a:r>
              <a:rPr lang="en-US" sz="1600" dirty="0">
                <a:effectLst/>
              </a:rPr>
              <a:t>Chandana. (2022, January 12). </a:t>
            </a:r>
            <a:r>
              <a:rPr lang="en-US" sz="1600" i="1" dirty="0">
                <a:effectLst/>
              </a:rPr>
              <a:t>Scrum project management: Advantages and disadvantages</a:t>
            </a:r>
            <a:r>
              <a:rPr lang="en-US" sz="1600" dirty="0">
                <a:effectLst/>
              </a:rPr>
              <a:t>. Simplilearn.com. Retrieved August 14, 2022, from https://www.simplilearn.com/scrum-project-management-article </a:t>
            </a:r>
          </a:p>
          <a:p>
            <a:r>
              <a:rPr lang="en-US" sz="1600" dirty="0">
                <a:effectLst/>
              </a:rPr>
              <a:t>CS250-module two: Initial client meeting. (n.d.). Retrieved August 14, 2022, from http://snhu-media.snhu.edu/files/course_repository/undergraduate/cs/cs250/storyline/mod2/story_html5.html </a:t>
            </a:r>
          </a:p>
          <a:p>
            <a:r>
              <a:rPr lang="en-US" sz="1600" dirty="0" err="1">
                <a:effectLst/>
              </a:rPr>
              <a:t>Davu</a:t>
            </a:r>
            <a:r>
              <a:rPr lang="en-US" sz="1600" dirty="0">
                <a:effectLst/>
              </a:rPr>
              <a:t>, S. (2020, April 13). </a:t>
            </a:r>
            <a:r>
              <a:rPr lang="en-US" sz="1600" i="1" dirty="0">
                <a:effectLst/>
              </a:rPr>
              <a:t>Common problems experienced when adopting agile development</a:t>
            </a:r>
            <a:r>
              <a:rPr lang="en-US" sz="1600" dirty="0">
                <a:effectLst/>
              </a:rPr>
              <a:t>. Segue Technologies. Retrieved August 14, 2022, from https://www.seguetech.com/common-problems-experienced-when-adopting-agile-development/ </a:t>
            </a:r>
          </a:p>
          <a:p>
            <a:r>
              <a:rPr lang="en-US" sz="1600" dirty="0">
                <a:effectLst/>
              </a:rPr>
              <a:t>Lewis, S. (2019, February 7). </a:t>
            </a:r>
            <a:r>
              <a:rPr lang="en-US" sz="1600" i="1" dirty="0">
                <a:effectLst/>
              </a:rPr>
              <a:t>What is waterfall model? - definition from whatis.com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SearchSoftwareQuality</a:t>
            </a:r>
            <a:r>
              <a:rPr lang="en-US" sz="1600" dirty="0">
                <a:effectLst/>
              </a:rPr>
              <a:t>. Retrieved August 14, 2022, from https://www.techtarget.com/searchsoftwarequality/definition/waterfall-model </a:t>
            </a:r>
          </a:p>
          <a:p>
            <a:r>
              <a:rPr lang="en-US" sz="1600" i="1" dirty="0">
                <a:effectLst/>
              </a:rPr>
              <a:t>Understanding agile scrum in 10 minutes • </a:t>
            </a:r>
            <a:r>
              <a:rPr lang="en-US" sz="1600" i="1" dirty="0" err="1">
                <a:effectLst/>
              </a:rPr>
              <a:t>tuleap</a:t>
            </a:r>
            <a:r>
              <a:rPr lang="en-US" sz="1600" dirty="0">
                <a:effectLst/>
              </a:rPr>
              <a:t>. </a:t>
            </a:r>
            <a:r>
              <a:rPr lang="en-US" sz="1600" dirty="0" err="1">
                <a:effectLst/>
              </a:rPr>
              <a:t>Tuleap</a:t>
            </a:r>
            <a:r>
              <a:rPr lang="en-US" sz="1600" dirty="0">
                <a:effectLst/>
              </a:rPr>
              <a:t>. (2022, July 27). Retrieved August 14, 2022, from https://www.tuleap.org/agile/agile-scrum-in-10-minutes </a:t>
            </a:r>
          </a:p>
          <a:p>
            <a:endParaRPr lang="en-US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44AAE3-2C1F-3373-0764-6FC98A65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7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Introducing the various roles on a Scrum-agile Team</a:t>
            </a:r>
          </a:p>
          <a:p>
            <a:r>
              <a:rPr lang="en-US" dirty="0"/>
              <a:t>The various phases of the SDLC work in an agile approach</a:t>
            </a:r>
          </a:p>
          <a:p>
            <a:r>
              <a:rPr lang="en-US" dirty="0"/>
              <a:t>Agile in contrast to the waterfall model</a:t>
            </a:r>
          </a:p>
          <a:p>
            <a:r>
              <a:rPr lang="en-US" dirty="0"/>
              <a:t>The pros and cons of both models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20264"/>
            <a:ext cx="4500562" cy="1562959"/>
          </a:xfrm>
        </p:spPr>
        <p:txBody>
          <a:bodyPr/>
          <a:lstStyle/>
          <a:p>
            <a:r>
              <a:rPr lang="en-US" dirty="0"/>
              <a:t>Introducing the Scrum-team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0812" y="4420264"/>
            <a:ext cx="6892057" cy="208694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Scrum-agile approach uses a team that consists of four main roles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Product Owner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Scrum Master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Testers (could be more then one)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Developers (could be more then one)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The Product Owner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AFE17053-8D01-B2BA-FE54-A109D40E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US" dirty="0"/>
              <a:t>Directs the team on the product</a:t>
            </a:r>
          </a:p>
          <a:p>
            <a:r>
              <a:rPr lang="en-US" dirty="0"/>
              <a:t>Prioritizes the tasks to be done</a:t>
            </a:r>
          </a:p>
          <a:p>
            <a:r>
              <a:rPr lang="en-US" dirty="0"/>
              <a:t>Optimizes the value of the product and work of the development team</a:t>
            </a:r>
          </a:p>
          <a:p>
            <a:r>
              <a:rPr lang="en-US" dirty="0"/>
              <a:t>Has the final “say” in terms of product direction</a:t>
            </a:r>
          </a:p>
        </p:txBody>
      </p:sp>
      <p:pic>
        <p:nvPicPr>
          <p:cNvPr id="13" name="Content Placeholder 12" descr="Young businessman arms crossed smiling">
            <a:extLst>
              <a:ext uri="{FF2B5EF4-FFF2-40B4-BE49-F238E27FC236}">
                <a16:creationId xmlns:a16="http://schemas.microsoft.com/office/drawing/2014/main" id="{ECF6B144-300D-7111-CEFB-6A7B2FF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712" y="549275"/>
            <a:ext cx="1583848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The Scrum Master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AFE17053-8D01-B2BA-FE54-A109D40E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US" dirty="0"/>
              <a:t>Ensuring effective Product Backlog management</a:t>
            </a:r>
          </a:p>
          <a:p>
            <a:r>
              <a:rPr lang="en-US" dirty="0"/>
              <a:t>Helping the development team by maximizing their efficiency</a:t>
            </a:r>
          </a:p>
          <a:p>
            <a:r>
              <a:rPr lang="en-US" dirty="0"/>
              <a:t>Removes obstacles that effects the performance of the development team</a:t>
            </a:r>
          </a:p>
          <a:p>
            <a:r>
              <a:rPr lang="en-US" dirty="0"/>
              <a:t>Facilitates Scrum Events</a:t>
            </a:r>
          </a:p>
        </p:txBody>
      </p:sp>
      <p:pic>
        <p:nvPicPr>
          <p:cNvPr id="13" name="Content Placeholder 12" descr="Young business woman writing on notepad">
            <a:extLst>
              <a:ext uri="{FF2B5EF4-FFF2-40B4-BE49-F238E27FC236}">
                <a16:creationId xmlns:a16="http://schemas.microsoft.com/office/drawing/2014/main" id="{ECF6B144-300D-7111-CEFB-6A7B2FF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38165" y="549275"/>
            <a:ext cx="1486942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The Tester(s)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AFE17053-8D01-B2BA-FE54-A109D40E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US" dirty="0"/>
              <a:t>Defining acceptance criteria and acceptance tests</a:t>
            </a:r>
          </a:p>
          <a:p>
            <a:r>
              <a:rPr lang="en-US" dirty="0"/>
              <a:t>Clarifies possible confusion found in code and user stories</a:t>
            </a:r>
          </a:p>
          <a:p>
            <a:r>
              <a:rPr lang="en-US" dirty="0"/>
              <a:t>Executing tests and analyzing the results</a:t>
            </a:r>
          </a:p>
          <a:p>
            <a:r>
              <a:rPr lang="en-US" dirty="0"/>
              <a:t>Works with team members to resolve issues and defects</a:t>
            </a:r>
          </a:p>
        </p:txBody>
      </p:sp>
      <p:pic>
        <p:nvPicPr>
          <p:cNvPr id="13" name="Content Placeholder 12" descr="Old woman pointing to side">
            <a:extLst>
              <a:ext uri="{FF2B5EF4-FFF2-40B4-BE49-F238E27FC236}">
                <a16:creationId xmlns:a16="http://schemas.microsoft.com/office/drawing/2014/main" id="{ECF6B144-300D-7111-CEFB-6A7B2FF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668828" y="550862"/>
            <a:ext cx="3455669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The Developer(s)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AFE17053-8D01-B2BA-FE54-A109D40E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US" dirty="0"/>
              <a:t>Designing and developing code following software engineering practices</a:t>
            </a:r>
          </a:p>
          <a:p>
            <a:r>
              <a:rPr lang="en-US" dirty="0"/>
              <a:t>Code reviews</a:t>
            </a:r>
          </a:p>
          <a:p>
            <a:r>
              <a:rPr lang="en-US" dirty="0"/>
              <a:t>Collaborating with the team to produce enough design to iterate</a:t>
            </a:r>
          </a:p>
        </p:txBody>
      </p:sp>
      <p:pic>
        <p:nvPicPr>
          <p:cNvPr id="13" name="Content Placeholder 12" descr="Businessman holding notepad">
            <a:extLst>
              <a:ext uri="{FF2B5EF4-FFF2-40B4-BE49-F238E27FC236}">
                <a16:creationId xmlns:a16="http://schemas.microsoft.com/office/drawing/2014/main" id="{ECF6B144-300D-7111-CEFB-6A7B2FF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98791" y="550862"/>
            <a:ext cx="2316326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19879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Phases of the SDLC work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68EB2-E16D-CD02-1DD2-564C8EFB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937" y="1215276"/>
            <a:ext cx="6238126" cy="3806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5 Phases in the SDLC work in an agile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F9CBB-14FE-0A48-C1A6-8AB850E825CD}"/>
              </a:ext>
            </a:extLst>
          </p:cNvPr>
          <p:cNvSpPr txBox="1"/>
          <p:nvPr/>
        </p:nvSpPr>
        <p:spPr>
          <a:xfrm>
            <a:off x="250166" y="1751879"/>
            <a:ext cx="1216324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 Initiation</a:t>
            </a:r>
          </a:p>
          <a:p>
            <a:r>
              <a:rPr lang="en-US" dirty="0"/>
              <a:t>	- The initiation phase of the Scrum framework is the period in which you create a vision of your project.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  Planning and Estimation</a:t>
            </a:r>
          </a:p>
          <a:p>
            <a:r>
              <a:rPr lang="en-US" dirty="0"/>
              <a:t>	- This phase involves sprint planning, selecting relevant items from the backlog to move into a sprint backlog</a:t>
            </a:r>
          </a:p>
          <a:p>
            <a:endParaRPr lang="en-US" dirty="0"/>
          </a:p>
          <a:p>
            <a:r>
              <a:rPr lang="en-US" dirty="0"/>
              <a:t>3.     Implementation</a:t>
            </a:r>
          </a:p>
          <a:p>
            <a:pPr lvl="1"/>
            <a:r>
              <a:rPr lang="en-US" dirty="0"/>
              <a:t>	-This phase is when your team starts implementing the sprint as planned updating the backlog, and reviewing tasks 	as you 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Reviewing</a:t>
            </a:r>
          </a:p>
          <a:p>
            <a:pPr lvl="1"/>
            <a:r>
              <a:rPr lang="en-US" dirty="0"/>
              <a:t>	-This phase is to get feedback from the team and discussing the sprint to figure out stuff you did well and stuff you 	could improve 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Releasing</a:t>
            </a:r>
          </a:p>
          <a:p>
            <a:pPr lvl="1"/>
            <a:r>
              <a:rPr lang="en-US" dirty="0"/>
              <a:t>	-The final phase is when you deliver the product to the stakeholders. After releasing, project retrospectives is a good 	idea to discuss the overall performance of the project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06945-97FF-7D16-C403-1163EE9D2494}"/>
              </a:ext>
            </a:extLst>
          </p:cNvPr>
          <p:cNvSpPr txBox="1"/>
          <p:nvPr/>
        </p:nvSpPr>
        <p:spPr>
          <a:xfrm>
            <a:off x="250166" y="4489942"/>
            <a:ext cx="37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294CC-3F51-9C7E-F6D2-FC37D5DA718C}"/>
              </a:ext>
            </a:extLst>
          </p:cNvPr>
          <p:cNvSpPr txBox="1"/>
          <p:nvPr/>
        </p:nvSpPr>
        <p:spPr>
          <a:xfrm>
            <a:off x="255217" y="5615796"/>
            <a:ext cx="37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80D5C-85D9-0C50-05A5-3558F95F5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Scrum Process</a:t>
            </a: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AFD4900-0C8A-247C-7625-7B6279A6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694452"/>
            <a:ext cx="7345363" cy="347068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65F58-1673-F33E-A7C7-7BF924D7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9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{877BA036-1782-41DD-9893-95D9DAFCA8B0}tf33713516_win32</Template>
  <TotalTime>128</TotalTime>
  <Words>846</Words>
  <Application>Microsoft Office PowerPoint</Application>
  <PresentationFormat>Widescreen</PresentationFormat>
  <Paragraphs>129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3DFloatVTI</vt:lpstr>
      <vt:lpstr>The Scrum-agile Approach</vt:lpstr>
      <vt:lpstr>Agenda</vt:lpstr>
      <vt:lpstr>Introducing the Scrum-team</vt:lpstr>
      <vt:lpstr>The Product Owner</vt:lpstr>
      <vt:lpstr>The Scrum Master</vt:lpstr>
      <vt:lpstr>The Tester(s)</vt:lpstr>
      <vt:lpstr>The Developer(s)</vt:lpstr>
      <vt:lpstr>Phases of the SDLC work</vt:lpstr>
      <vt:lpstr>The Scrum Process</vt:lpstr>
      <vt:lpstr>The Waterfall Model</vt:lpstr>
      <vt:lpstr>PowerPoint Presentation</vt:lpstr>
      <vt:lpstr>Which methodology to choose?</vt:lpstr>
      <vt:lpstr>Thank You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Scrum-agile Approach</dc:title>
  <dc:creator>Richard Wood</dc:creator>
  <cp:lastModifiedBy>Richard Wood</cp:lastModifiedBy>
  <cp:revision>1</cp:revision>
  <dcterms:created xsi:type="dcterms:W3CDTF">2022-08-14T21:58:36Z</dcterms:created>
  <dcterms:modified xsi:type="dcterms:W3CDTF">2022-08-15T00:07:22Z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